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10/2/2023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74829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6869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53468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10/2/2023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14757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05312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7871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1394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8574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4779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1225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10/2/2023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7186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10/2/2023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128324855"/>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29" r:id="rId6"/>
    <p:sldLayoutId id="2147483825" r:id="rId7"/>
    <p:sldLayoutId id="2147483826" r:id="rId8"/>
    <p:sldLayoutId id="2147483827" r:id="rId9"/>
    <p:sldLayoutId id="2147483828" r:id="rId10"/>
    <p:sldLayoutId id="2147483830"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office@sherwoodparkdaleskatingclub.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9B9C0EA8-1D7C-4958-8088-FCCA7A14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5000D6DE-A23B-4C22-B47F-8F693347E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4D14FB4-6458-4E1D-B46C-BBE29EDFC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3CF0F7CE-15DE-4549-B1AD-71D91FB52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182352" cy="6857998"/>
          </a:xfrm>
          <a:custGeom>
            <a:avLst/>
            <a:gdLst>
              <a:gd name="connsiteX0" fmla="*/ 0 w 5182352"/>
              <a:gd name="connsiteY0" fmla="*/ 0 h 6857998"/>
              <a:gd name="connsiteX1" fmla="*/ 2818507 w 5182352"/>
              <a:gd name="connsiteY1" fmla="*/ 0 h 6857998"/>
              <a:gd name="connsiteX2" fmla="*/ 2930927 w 5182352"/>
              <a:gd name="connsiteY2" fmla="*/ 43392 h 6857998"/>
              <a:gd name="connsiteX3" fmla="*/ 5182352 w 5182352"/>
              <a:gd name="connsiteY3" fmla="*/ 3428998 h 6857998"/>
              <a:gd name="connsiteX4" fmla="*/ 2930927 w 5182352"/>
              <a:gd name="connsiteY4" fmla="*/ 6814605 h 6857998"/>
              <a:gd name="connsiteX5" fmla="*/ 2818504 w 5182352"/>
              <a:gd name="connsiteY5" fmla="*/ 6857998 h 6857998"/>
              <a:gd name="connsiteX6" fmla="*/ 0 w 5182352"/>
              <a:gd name="connsiteY6"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2352" h="6857998">
                <a:moveTo>
                  <a:pt x="0" y="0"/>
                </a:moveTo>
                <a:lnTo>
                  <a:pt x="2818507" y="0"/>
                </a:lnTo>
                <a:lnTo>
                  <a:pt x="2930927" y="43392"/>
                </a:lnTo>
                <a:cubicBezTo>
                  <a:pt x="4251985" y="590036"/>
                  <a:pt x="5182352" y="1899962"/>
                  <a:pt x="5182352" y="3428998"/>
                </a:cubicBezTo>
                <a:cubicBezTo>
                  <a:pt x="5182352" y="4958035"/>
                  <a:pt x="4251985" y="6267961"/>
                  <a:pt x="2930927" y="6814605"/>
                </a:cubicBezTo>
                <a:lnTo>
                  <a:pt x="2818504" y="6857998"/>
                </a:lnTo>
                <a:lnTo>
                  <a:pt x="0" y="685799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CBD21E3-B5F2-D1BA-6FDA-A87E1CB50CE9}"/>
              </a:ext>
            </a:extLst>
          </p:cNvPr>
          <p:cNvSpPr>
            <a:spLocks noGrp="1"/>
          </p:cNvSpPr>
          <p:nvPr>
            <p:ph type="ctrTitle"/>
          </p:nvPr>
        </p:nvSpPr>
        <p:spPr>
          <a:xfrm>
            <a:off x="914400" y="685801"/>
            <a:ext cx="4080681" cy="3657600"/>
          </a:xfrm>
        </p:spPr>
        <p:txBody>
          <a:bodyPr>
            <a:normAutofit/>
          </a:bodyPr>
          <a:lstStyle/>
          <a:p>
            <a:r>
              <a:rPr lang="en-CA" sz="4400">
                <a:solidFill>
                  <a:srgbClr val="FFFFFF"/>
                </a:solidFill>
              </a:rPr>
              <a:t>CANSKATE PARENT MEETING</a:t>
            </a:r>
          </a:p>
        </p:txBody>
      </p:sp>
      <p:sp useBgFill="1">
        <p:nvSpPr>
          <p:cNvPr id="65" name="Freeform: Shape 64">
            <a:extLst>
              <a:ext uri="{FF2B5EF4-FFF2-40B4-BE49-F238E27FC236}">
                <a16:creationId xmlns:a16="http://schemas.microsoft.com/office/drawing/2014/main" id="{3D651D50-AFE8-4258-90FE-E239C3138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1600" y="2"/>
            <a:ext cx="7010401" cy="6857998"/>
          </a:xfrm>
          <a:custGeom>
            <a:avLst/>
            <a:gdLst>
              <a:gd name="connsiteX0" fmla="*/ 2363848 w 7010401"/>
              <a:gd name="connsiteY0" fmla="*/ 0 h 6857998"/>
              <a:gd name="connsiteX1" fmla="*/ 7010401 w 7010401"/>
              <a:gd name="connsiteY1" fmla="*/ 0 h 6857998"/>
              <a:gd name="connsiteX2" fmla="*/ 7010401 w 7010401"/>
              <a:gd name="connsiteY2" fmla="*/ 6857998 h 6857998"/>
              <a:gd name="connsiteX3" fmla="*/ 2363845 w 7010401"/>
              <a:gd name="connsiteY3" fmla="*/ 6857998 h 6857998"/>
              <a:gd name="connsiteX4" fmla="*/ 2251425 w 7010401"/>
              <a:gd name="connsiteY4" fmla="*/ 6814606 h 6857998"/>
              <a:gd name="connsiteX5" fmla="*/ 0 w 7010401"/>
              <a:gd name="connsiteY5" fmla="*/ 3429000 h 6857998"/>
              <a:gd name="connsiteX6" fmla="*/ 2251425 w 7010401"/>
              <a:gd name="connsiteY6" fmla="*/ 43393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10401" h="6857998">
                <a:moveTo>
                  <a:pt x="2363848" y="0"/>
                </a:moveTo>
                <a:lnTo>
                  <a:pt x="7010401" y="0"/>
                </a:lnTo>
                <a:lnTo>
                  <a:pt x="7010401" y="6857998"/>
                </a:lnTo>
                <a:lnTo>
                  <a:pt x="2363845" y="6857998"/>
                </a:lnTo>
                <a:lnTo>
                  <a:pt x="2251425" y="6814606"/>
                </a:lnTo>
                <a:cubicBezTo>
                  <a:pt x="930367" y="6267962"/>
                  <a:pt x="0" y="4958036"/>
                  <a:pt x="0" y="3429000"/>
                </a:cubicBezTo>
                <a:cubicBezTo>
                  <a:pt x="0" y="1899963"/>
                  <a:pt x="930367" y="590037"/>
                  <a:pt x="2251425" y="4339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9C99C9EC-057F-D456-C6DE-DDD692E2F8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699" y="2973417"/>
            <a:ext cx="4859557" cy="911166"/>
          </a:xfrm>
          <a:prstGeom prst="rect">
            <a:avLst/>
          </a:prstGeom>
        </p:spPr>
      </p:pic>
    </p:spTree>
    <p:extLst>
      <p:ext uri="{BB962C8B-B14F-4D97-AF65-F5344CB8AC3E}">
        <p14:creationId xmlns:p14="http://schemas.microsoft.com/office/powerpoint/2010/main" val="1478373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1A3E-E370-42FC-A32D-32E4A31746CE}"/>
              </a:ext>
            </a:extLst>
          </p:cNvPr>
          <p:cNvSpPr>
            <a:spLocks noGrp="1"/>
          </p:cNvSpPr>
          <p:nvPr>
            <p:ph type="title"/>
          </p:nvPr>
        </p:nvSpPr>
        <p:spPr/>
        <p:txBody>
          <a:bodyPr/>
          <a:lstStyle/>
          <a:p>
            <a:r>
              <a:rPr lang="en-CA" dirty="0"/>
              <a:t>Volunteers</a:t>
            </a:r>
          </a:p>
        </p:txBody>
      </p:sp>
      <p:sp>
        <p:nvSpPr>
          <p:cNvPr id="3" name="Content Placeholder 2">
            <a:extLst>
              <a:ext uri="{FF2B5EF4-FFF2-40B4-BE49-F238E27FC236}">
                <a16:creationId xmlns:a16="http://schemas.microsoft.com/office/drawing/2014/main" id="{29212E98-9016-F52B-EEB9-783B67B740EB}"/>
              </a:ext>
            </a:extLst>
          </p:cNvPr>
          <p:cNvSpPr>
            <a:spLocks noGrp="1"/>
          </p:cNvSpPr>
          <p:nvPr>
            <p:ph idx="1"/>
          </p:nvPr>
        </p:nvSpPr>
        <p:spPr/>
        <p:txBody>
          <a:bodyPr>
            <a:normAutofit lnSpcReduction="10000"/>
          </a:bodyPr>
          <a:lstStyle/>
          <a:p>
            <a:r>
              <a:rPr lang="en-CA" dirty="0"/>
              <a:t>We are always looking for volunteers</a:t>
            </a:r>
          </a:p>
          <a:p>
            <a:r>
              <a:rPr lang="en-CA" dirty="0"/>
              <a:t>This can be during your scheduled skating time only or at special events or if you are really keen, we always could use someone new on the board.</a:t>
            </a:r>
          </a:p>
          <a:p>
            <a:r>
              <a:rPr lang="en-CA" dirty="0"/>
              <a:t>During your skating time we are looking for those that would be willing to assist with:</a:t>
            </a:r>
          </a:p>
          <a:p>
            <a:pPr lvl="1"/>
            <a:r>
              <a:rPr lang="en-CA" dirty="0"/>
              <a:t>Handing out colouring sheets or other treats</a:t>
            </a:r>
          </a:p>
          <a:p>
            <a:pPr lvl="1"/>
            <a:r>
              <a:rPr lang="en-CA" dirty="0"/>
              <a:t>Assisting coaches, for example: if they are trying to locate a parent</a:t>
            </a:r>
          </a:p>
          <a:p>
            <a:pPr lvl="1"/>
            <a:r>
              <a:rPr lang="en-CA" dirty="0"/>
              <a:t>Monitoring the entrance/exit door so that it does not get congested with parents</a:t>
            </a:r>
          </a:p>
          <a:p>
            <a:pPr lvl="1"/>
            <a:r>
              <a:rPr lang="en-CA" dirty="0"/>
              <a:t>Assist coaches (from the off-ice side of the door) getting skaters onto the ice</a:t>
            </a:r>
          </a:p>
          <a:p>
            <a:r>
              <a:rPr lang="en-CA" dirty="0"/>
              <a:t>Special Events</a:t>
            </a:r>
          </a:p>
          <a:p>
            <a:pPr lvl="1"/>
            <a:r>
              <a:rPr lang="en-CA" dirty="0"/>
              <a:t>Notices will go out for help with our Holiday Performance, Merit Days and Ice Gala</a:t>
            </a:r>
          </a:p>
        </p:txBody>
      </p:sp>
    </p:spTree>
    <p:extLst>
      <p:ext uri="{BB962C8B-B14F-4D97-AF65-F5344CB8AC3E}">
        <p14:creationId xmlns:p14="http://schemas.microsoft.com/office/powerpoint/2010/main" val="3216105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BF75-BA8F-725B-0362-8DFEF590C352}"/>
              </a:ext>
            </a:extLst>
          </p:cNvPr>
          <p:cNvSpPr>
            <a:spLocks noGrp="1"/>
          </p:cNvSpPr>
          <p:nvPr>
            <p:ph type="title"/>
          </p:nvPr>
        </p:nvSpPr>
        <p:spPr/>
        <p:txBody>
          <a:bodyPr/>
          <a:lstStyle/>
          <a:p>
            <a:r>
              <a:rPr lang="en-CA" dirty="0"/>
              <a:t>Club Apparel</a:t>
            </a:r>
          </a:p>
        </p:txBody>
      </p:sp>
      <p:sp>
        <p:nvSpPr>
          <p:cNvPr id="3" name="Content Placeholder 2">
            <a:extLst>
              <a:ext uri="{FF2B5EF4-FFF2-40B4-BE49-F238E27FC236}">
                <a16:creationId xmlns:a16="http://schemas.microsoft.com/office/drawing/2014/main" id="{512876ED-0716-F9A9-9D95-AB4705F6EEE4}"/>
              </a:ext>
            </a:extLst>
          </p:cNvPr>
          <p:cNvSpPr>
            <a:spLocks noGrp="1"/>
          </p:cNvSpPr>
          <p:nvPr>
            <p:ph idx="1"/>
          </p:nvPr>
        </p:nvSpPr>
        <p:spPr>
          <a:xfrm>
            <a:off x="914400" y="1767840"/>
            <a:ext cx="9914860" cy="4947920"/>
          </a:xfrm>
        </p:spPr>
        <p:txBody>
          <a:bodyPr/>
          <a:lstStyle/>
          <a:p>
            <a:r>
              <a:rPr lang="en-CA" dirty="0"/>
              <a:t>We have a store available through Allstar Cresting </a:t>
            </a:r>
          </a:p>
          <a:p>
            <a:pPr lvl="1"/>
            <a:r>
              <a:rPr lang="en-CA" dirty="0"/>
              <a:t>There are t-shirts, hoodies, outdoor jackets and more – Get in the spirit with quality merchandise. 10% goes to the club.</a:t>
            </a:r>
          </a:p>
          <a:p>
            <a:r>
              <a:rPr lang="en-CA" dirty="0"/>
              <a:t>Here at the club, we also have mittens/gloves and a limited supply of skate guards for sale</a:t>
            </a:r>
          </a:p>
          <a:p>
            <a:r>
              <a:rPr lang="en-CA" dirty="0"/>
              <a:t>Club competition/practice jackets are orderable through the club. Reach out to us at </a:t>
            </a:r>
            <a:r>
              <a:rPr lang="en-CA" dirty="0">
                <a:hlinkClick r:id="rId2"/>
              </a:rPr>
              <a:t>office@sherwoodparkdaleskatingclub.com</a:t>
            </a:r>
            <a:r>
              <a:rPr lang="en-CA" dirty="0"/>
              <a:t>  if you are looking for an on-ice jacket. You can follow this link to our Allstar Store. This is also posted on our bulletin board.</a:t>
            </a:r>
          </a:p>
          <a:p>
            <a:pPr marL="0" indent="0">
              <a:buNone/>
            </a:pPr>
            <a:endParaRPr lang="en-CA" dirty="0"/>
          </a:p>
        </p:txBody>
      </p:sp>
      <p:pic>
        <p:nvPicPr>
          <p:cNvPr id="5" name="Picture 4" descr="A qr code with a dinosaur&#10;&#10;Description automatically generated">
            <a:extLst>
              <a:ext uri="{FF2B5EF4-FFF2-40B4-BE49-F238E27FC236}">
                <a16:creationId xmlns:a16="http://schemas.microsoft.com/office/drawing/2014/main" id="{6578C4AA-93C5-46CF-7346-024121EE15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6861" y="4569710"/>
            <a:ext cx="1823085" cy="1823085"/>
          </a:xfrm>
          <a:prstGeom prst="rect">
            <a:avLst/>
          </a:prstGeom>
        </p:spPr>
      </p:pic>
    </p:spTree>
    <p:extLst>
      <p:ext uri="{BB962C8B-B14F-4D97-AF65-F5344CB8AC3E}">
        <p14:creationId xmlns:p14="http://schemas.microsoft.com/office/powerpoint/2010/main" val="26525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D37B-371C-B71A-39CE-D10BFB6DCE07}"/>
              </a:ext>
            </a:extLst>
          </p:cNvPr>
          <p:cNvSpPr>
            <a:spLocks noGrp="1"/>
          </p:cNvSpPr>
          <p:nvPr>
            <p:ph type="title"/>
          </p:nvPr>
        </p:nvSpPr>
        <p:spPr/>
        <p:txBody>
          <a:bodyPr/>
          <a:lstStyle/>
          <a:p>
            <a:r>
              <a:rPr lang="en-CA" dirty="0"/>
              <a:t>Welcome to </a:t>
            </a:r>
            <a:r>
              <a:rPr lang="en-CA" dirty="0" err="1"/>
              <a:t>Canskate</a:t>
            </a:r>
            <a:endParaRPr lang="en-CA" dirty="0"/>
          </a:p>
        </p:txBody>
      </p:sp>
      <p:sp>
        <p:nvSpPr>
          <p:cNvPr id="3" name="Content Placeholder 2">
            <a:extLst>
              <a:ext uri="{FF2B5EF4-FFF2-40B4-BE49-F238E27FC236}">
                <a16:creationId xmlns:a16="http://schemas.microsoft.com/office/drawing/2014/main" id="{C14B1901-0FD5-DC93-6086-3747203621A0}"/>
              </a:ext>
            </a:extLst>
          </p:cNvPr>
          <p:cNvSpPr>
            <a:spLocks noGrp="1"/>
          </p:cNvSpPr>
          <p:nvPr>
            <p:ph idx="1"/>
          </p:nvPr>
        </p:nvSpPr>
        <p:spPr/>
        <p:txBody>
          <a:bodyPr/>
          <a:lstStyle/>
          <a:p>
            <a:r>
              <a:rPr lang="en-CA" dirty="0"/>
              <a:t>Are you new to </a:t>
            </a:r>
            <a:r>
              <a:rPr lang="en-CA" dirty="0" err="1"/>
              <a:t>canskate</a:t>
            </a:r>
            <a:r>
              <a:rPr lang="en-CA" dirty="0"/>
              <a:t>?</a:t>
            </a:r>
          </a:p>
          <a:p>
            <a:r>
              <a:rPr lang="en-CA" dirty="0"/>
              <a:t>If you are returning, we have some updated information for you as well.</a:t>
            </a:r>
          </a:p>
          <a:p>
            <a:r>
              <a:rPr lang="en-CA" dirty="0"/>
              <a:t>Let us introduce you to your club President, Chanda Bissett.</a:t>
            </a:r>
          </a:p>
          <a:p>
            <a:r>
              <a:rPr lang="en-CA" dirty="0"/>
              <a:t>Laurie Godfrey is our club administrator, who is the one e-mailing you (sometimes at odd hours around her work schedule!)</a:t>
            </a:r>
          </a:p>
        </p:txBody>
      </p:sp>
    </p:spTree>
    <p:extLst>
      <p:ext uri="{BB962C8B-B14F-4D97-AF65-F5344CB8AC3E}">
        <p14:creationId xmlns:p14="http://schemas.microsoft.com/office/powerpoint/2010/main" val="348885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8354-7754-369E-C16A-A8170F099AFC}"/>
              </a:ext>
            </a:extLst>
          </p:cNvPr>
          <p:cNvSpPr>
            <a:spLocks noGrp="1"/>
          </p:cNvSpPr>
          <p:nvPr>
            <p:ph type="title"/>
          </p:nvPr>
        </p:nvSpPr>
        <p:spPr/>
        <p:txBody>
          <a:bodyPr/>
          <a:lstStyle/>
          <a:p>
            <a:r>
              <a:rPr lang="en-CA" dirty="0"/>
              <a:t>Your Account</a:t>
            </a:r>
          </a:p>
        </p:txBody>
      </p:sp>
      <p:sp>
        <p:nvSpPr>
          <p:cNvPr id="3" name="Content Placeholder 2">
            <a:extLst>
              <a:ext uri="{FF2B5EF4-FFF2-40B4-BE49-F238E27FC236}">
                <a16:creationId xmlns:a16="http://schemas.microsoft.com/office/drawing/2014/main" id="{A5798024-126D-0F77-441D-01A60C32BF27}"/>
              </a:ext>
            </a:extLst>
          </p:cNvPr>
          <p:cNvSpPr>
            <a:spLocks noGrp="1"/>
          </p:cNvSpPr>
          <p:nvPr>
            <p:ph idx="1"/>
          </p:nvPr>
        </p:nvSpPr>
        <p:spPr/>
        <p:txBody>
          <a:bodyPr>
            <a:normAutofit fontScale="85000" lnSpcReduction="10000"/>
          </a:bodyPr>
          <a:lstStyle/>
          <a:p>
            <a:r>
              <a:rPr lang="en-CA" dirty="0"/>
              <a:t>To find a lot of information you need to be logged into your account</a:t>
            </a:r>
          </a:p>
          <a:p>
            <a:pPr lvl="1"/>
            <a:r>
              <a:rPr lang="en-CA" dirty="0"/>
              <a:t>Once logged in go to the upper right corner where you will see your name</a:t>
            </a:r>
          </a:p>
          <a:p>
            <a:pPr lvl="1"/>
            <a:r>
              <a:rPr lang="en-CA" dirty="0"/>
              <a:t>Click on my account from the drop down when you hover over your name</a:t>
            </a:r>
          </a:p>
          <a:p>
            <a:pPr lvl="1"/>
            <a:r>
              <a:rPr lang="en-CA" dirty="0"/>
              <a:t>Once in “my account” you will have a menu bar specifically for you.</a:t>
            </a:r>
          </a:p>
          <a:p>
            <a:r>
              <a:rPr lang="en-CA" b="1" dirty="0"/>
              <a:t>THE CALENDAR tab </a:t>
            </a:r>
            <a:r>
              <a:rPr lang="en-CA" dirty="0"/>
              <a:t>in your account </a:t>
            </a:r>
          </a:p>
          <a:p>
            <a:pPr lvl="1"/>
            <a:r>
              <a:rPr lang="en-CA" dirty="0"/>
              <a:t>will show all your registered skating days, events etc.  A non-skating day may show a tournament instead of your regular skating time.  These were pre-scheduled. You were not charged for these days in your registration fee, there are no make-up days.</a:t>
            </a:r>
          </a:p>
          <a:p>
            <a:pPr lvl="1"/>
            <a:r>
              <a:rPr lang="en-CA" dirty="0"/>
              <a:t>This is the best “go-to” as it shows your registered session times.  It the event of any changes, it will show here first.</a:t>
            </a:r>
          </a:p>
          <a:p>
            <a:r>
              <a:rPr lang="en-CA" dirty="0"/>
              <a:t>There are other items such as evaluations, achievements, copies of your invoices…explore your account or also go to our home page under “</a:t>
            </a:r>
            <a:r>
              <a:rPr lang="en-CA" dirty="0" err="1"/>
              <a:t>Canskate</a:t>
            </a:r>
            <a:r>
              <a:rPr lang="en-CA" dirty="0"/>
              <a:t> &amp; </a:t>
            </a:r>
            <a:r>
              <a:rPr lang="en-CA" dirty="0" err="1"/>
              <a:t>Powerskate</a:t>
            </a:r>
            <a:r>
              <a:rPr lang="en-CA" dirty="0"/>
              <a:t> Information” with a drop down menu of detailed info.</a:t>
            </a:r>
          </a:p>
          <a:p>
            <a:endParaRPr lang="en-CA" dirty="0"/>
          </a:p>
        </p:txBody>
      </p:sp>
    </p:spTree>
    <p:extLst>
      <p:ext uri="{BB962C8B-B14F-4D97-AF65-F5344CB8AC3E}">
        <p14:creationId xmlns:p14="http://schemas.microsoft.com/office/powerpoint/2010/main" val="42495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34A3-0AF3-BC66-4468-53726432075B}"/>
              </a:ext>
            </a:extLst>
          </p:cNvPr>
          <p:cNvSpPr>
            <a:spLocks noGrp="1"/>
          </p:cNvSpPr>
          <p:nvPr>
            <p:ph type="title"/>
          </p:nvPr>
        </p:nvSpPr>
        <p:spPr/>
        <p:txBody>
          <a:bodyPr/>
          <a:lstStyle/>
          <a:p>
            <a:r>
              <a:rPr lang="en-CA" dirty="0"/>
              <a:t>E-Mail</a:t>
            </a:r>
          </a:p>
        </p:txBody>
      </p:sp>
      <p:sp>
        <p:nvSpPr>
          <p:cNvPr id="3" name="Content Placeholder 2">
            <a:extLst>
              <a:ext uri="{FF2B5EF4-FFF2-40B4-BE49-F238E27FC236}">
                <a16:creationId xmlns:a16="http://schemas.microsoft.com/office/drawing/2014/main" id="{E1D7A81D-7963-62A3-AE34-090D9F920140}"/>
              </a:ext>
            </a:extLst>
          </p:cNvPr>
          <p:cNvSpPr>
            <a:spLocks noGrp="1"/>
          </p:cNvSpPr>
          <p:nvPr>
            <p:ph idx="1"/>
          </p:nvPr>
        </p:nvSpPr>
        <p:spPr/>
        <p:txBody>
          <a:bodyPr/>
          <a:lstStyle/>
          <a:p>
            <a:r>
              <a:rPr lang="en-CA" dirty="0"/>
              <a:t>Did you get your Welcome to </a:t>
            </a:r>
            <a:r>
              <a:rPr lang="en-CA" dirty="0" err="1"/>
              <a:t>Canskate</a:t>
            </a:r>
            <a:r>
              <a:rPr lang="en-CA" dirty="0"/>
              <a:t> e-mail?</a:t>
            </a:r>
          </a:p>
          <a:p>
            <a:pPr lvl="1"/>
            <a:r>
              <a:rPr lang="en-CA" dirty="0"/>
              <a:t>To assure you receive important correspondence make sure you have us marked as safe and in your address book.  Check your junk mail if you have not heard from us in a long time. We avoid sending frequent emails however there are often events or possible closures that we wish to reach you about.</a:t>
            </a:r>
          </a:p>
          <a:p>
            <a:pPr lvl="1"/>
            <a:r>
              <a:rPr lang="en-CA" dirty="0"/>
              <a:t>To confirm you have “opted in” to all emails to receive registration notices. This can be checked when in your account on the “MESSAGES” tab on your menu bar</a:t>
            </a:r>
          </a:p>
          <a:p>
            <a:pPr marL="457200" lvl="1" indent="0">
              <a:buNone/>
            </a:pPr>
            <a:endParaRPr lang="en-CA" dirty="0"/>
          </a:p>
          <a:p>
            <a:endParaRPr lang="en-CA" dirty="0"/>
          </a:p>
        </p:txBody>
      </p:sp>
    </p:spTree>
    <p:extLst>
      <p:ext uri="{BB962C8B-B14F-4D97-AF65-F5344CB8AC3E}">
        <p14:creationId xmlns:p14="http://schemas.microsoft.com/office/powerpoint/2010/main" val="398321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2251F-F41F-DF1F-7A46-06B4CF2E89E5}"/>
              </a:ext>
            </a:extLst>
          </p:cNvPr>
          <p:cNvSpPr>
            <a:spLocks noGrp="1"/>
          </p:cNvSpPr>
          <p:nvPr>
            <p:ph type="title"/>
          </p:nvPr>
        </p:nvSpPr>
        <p:spPr/>
        <p:txBody>
          <a:bodyPr/>
          <a:lstStyle/>
          <a:p>
            <a:r>
              <a:rPr lang="en-CA" dirty="0" err="1"/>
              <a:t>Canskate</a:t>
            </a:r>
            <a:r>
              <a:rPr lang="en-CA" dirty="0"/>
              <a:t> Events</a:t>
            </a:r>
          </a:p>
        </p:txBody>
      </p:sp>
      <p:sp>
        <p:nvSpPr>
          <p:cNvPr id="3" name="Content Placeholder 2">
            <a:extLst>
              <a:ext uri="{FF2B5EF4-FFF2-40B4-BE49-F238E27FC236}">
                <a16:creationId xmlns:a16="http://schemas.microsoft.com/office/drawing/2014/main" id="{ED463D46-3A89-C9C1-4C59-883AE3446825}"/>
              </a:ext>
            </a:extLst>
          </p:cNvPr>
          <p:cNvSpPr>
            <a:spLocks noGrp="1"/>
          </p:cNvSpPr>
          <p:nvPr>
            <p:ph idx="1"/>
          </p:nvPr>
        </p:nvSpPr>
        <p:spPr/>
        <p:txBody>
          <a:bodyPr>
            <a:normAutofit fontScale="85000" lnSpcReduction="10000"/>
          </a:bodyPr>
          <a:lstStyle/>
          <a:p>
            <a:r>
              <a:rPr lang="en-CA" dirty="0"/>
              <a:t>There are additional events for our </a:t>
            </a:r>
            <a:r>
              <a:rPr lang="en-CA" dirty="0" err="1"/>
              <a:t>Canskaters</a:t>
            </a:r>
            <a:r>
              <a:rPr lang="en-CA" dirty="0"/>
              <a:t> that require registering for.</a:t>
            </a:r>
          </a:p>
          <a:p>
            <a:r>
              <a:rPr lang="en-CA" dirty="0"/>
              <a:t>In December we have:</a:t>
            </a:r>
          </a:p>
          <a:p>
            <a:pPr lvl="1"/>
            <a:r>
              <a:rPr lang="en-CA" dirty="0"/>
              <a:t>The Holiday Performance – A Food Bank Drive – there is no cost to register but there are limited spaces as it’s a short performance so register early to be a part of the holiday show.  It is a follow the leader type performance so there are no additional practices.</a:t>
            </a:r>
          </a:p>
          <a:p>
            <a:pPr lvl="1"/>
            <a:r>
              <a:rPr lang="en-CA" dirty="0"/>
              <a:t>The </a:t>
            </a:r>
            <a:r>
              <a:rPr lang="en-CA" dirty="0" err="1"/>
              <a:t>Canskate</a:t>
            </a:r>
            <a:r>
              <a:rPr lang="en-CA" dirty="0"/>
              <a:t> Merit Event – This event is part of the long-term development within Skate Canada. It is a time to celebrate and let your skaters shine and show their skills they have been learning.  Each skater will be assessed and receive feedback, a certificate and ribbon. It’s fun and a great celebration of their achievements.  You need to register to be in it and there is a $5 charge to help off-set costs.</a:t>
            </a:r>
          </a:p>
          <a:p>
            <a:r>
              <a:rPr lang="en-CA" dirty="0"/>
              <a:t>Part 2 Programming</a:t>
            </a:r>
          </a:p>
          <a:p>
            <a:pPr lvl="1"/>
            <a:r>
              <a:rPr lang="en-CA" dirty="0"/>
              <a:t>Will open in November for registration.</a:t>
            </a:r>
          </a:p>
          <a:p>
            <a:pPr lvl="1"/>
            <a:r>
              <a:rPr lang="en-CA" dirty="0"/>
              <a:t>There will also be our Ice Gala in March (and another </a:t>
            </a:r>
            <a:r>
              <a:rPr lang="en-CA" dirty="0" err="1"/>
              <a:t>Canskate</a:t>
            </a:r>
            <a:r>
              <a:rPr lang="en-CA" dirty="0"/>
              <a:t> Merit Event).  We host the Gala every two years. This is a larger event and has a $5 charge to help offset the costs.	</a:t>
            </a:r>
          </a:p>
        </p:txBody>
      </p:sp>
    </p:spTree>
    <p:extLst>
      <p:ext uri="{BB962C8B-B14F-4D97-AF65-F5344CB8AC3E}">
        <p14:creationId xmlns:p14="http://schemas.microsoft.com/office/powerpoint/2010/main" val="244084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8B9AC-BB2E-9B87-3843-3CFF45886AA4}"/>
              </a:ext>
            </a:extLst>
          </p:cNvPr>
          <p:cNvSpPr>
            <a:spLocks noGrp="1"/>
          </p:cNvSpPr>
          <p:nvPr>
            <p:ph type="title"/>
          </p:nvPr>
        </p:nvSpPr>
        <p:spPr/>
        <p:txBody>
          <a:bodyPr/>
          <a:lstStyle/>
          <a:p>
            <a:r>
              <a:rPr lang="en-CA" dirty="0"/>
              <a:t>Notices</a:t>
            </a:r>
          </a:p>
        </p:txBody>
      </p:sp>
      <p:sp>
        <p:nvSpPr>
          <p:cNvPr id="3" name="Content Placeholder 2">
            <a:extLst>
              <a:ext uri="{FF2B5EF4-FFF2-40B4-BE49-F238E27FC236}">
                <a16:creationId xmlns:a16="http://schemas.microsoft.com/office/drawing/2014/main" id="{87539B65-E1BA-2E92-B6C5-16EAACCE87C6}"/>
              </a:ext>
            </a:extLst>
          </p:cNvPr>
          <p:cNvSpPr>
            <a:spLocks noGrp="1"/>
          </p:cNvSpPr>
          <p:nvPr>
            <p:ph idx="1"/>
          </p:nvPr>
        </p:nvSpPr>
        <p:spPr/>
        <p:txBody>
          <a:bodyPr/>
          <a:lstStyle/>
          <a:p>
            <a:r>
              <a:rPr lang="en-CA" dirty="0"/>
              <a:t>Along with sending email we also have a bulletin board in the lobby where we will post updated information, special events and more.  Check it out once-in-a-while for new information.</a:t>
            </a:r>
          </a:p>
          <a:p>
            <a:r>
              <a:rPr lang="en-CA" dirty="0"/>
              <a:t>Closures – in the event of storms or unforeseen closures, we will post on our website as well as send you an email.  We normally only close if the facility is closed.  Therefor if you see from a community posting that the arena is closed, then so are we.  There is the off-chance if our administrator does not have power, they will not be able to email you.  Please don’t call the arena as they are not part of our operation for detailed info.</a:t>
            </a:r>
          </a:p>
          <a:p>
            <a:r>
              <a:rPr lang="en-CA" dirty="0"/>
              <a:t>THANKSGIVING MONDAY  there is NO SKATING. The rest of the week-end programs run as usual.</a:t>
            </a:r>
          </a:p>
        </p:txBody>
      </p:sp>
    </p:spTree>
    <p:extLst>
      <p:ext uri="{BB962C8B-B14F-4D97-AF65-F5344CB8AC3E}">
        <p14:creationId xmlns:p14="http://schemas.microsoft.com/office/powerpoint/2010/main" val="2319565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E2F3F-D6C5-9BC1-B41F-3B16BFF6C146}"/>
              </a:ext>
            </a:extLst>
          </p:cNvPr>
          <p:cNvSpPr>
            <a:spLocks noGrp="1"/>
          </p:cNvSpPr>
          <p:nvPr>
            <p:ph type="title"/>
          </p:nvPr>
        </p:nvSpPr>
        <p:spPr/>
        <p:txBody>
          <a:bodyPr/>
          <a:lstStyle/>
          <a:p>
            <a:r>
              <a:rPr lang="en-CA" dirty="0"/>
              <a:t>On Ice Specifics</a:t>
            </a:r>
          </a:p>
        </p:txBody>
      </p:sp>
      <p:sp>
        <p:nvSpPr>
          <p:cNvPr id="3" name="Content Placeholder 2">
            <a:extLst>
              <a:ext uri="{FF2B5EF4-FFF2-40B4-BE49-F238E27FC236}">
                <a16:creationId xmlns:a16="http://schemas.microsoft.com/office/drawing/2014/main" id="{CD7332A4-FF6F-3CEA-DAFE-3E2584236895}"/>
              </a:ext>
            </a:extLst>
          </p:cNvPr>
          <p:cNvSpPr>
            <a:spLocks noGrp="1"/>
          </p:cNvSpPr>
          <p:nvPr>
            <p:ph idx="1"/>
          </p:nvPr>
        </p:nvSpPr>
        <p:spPr/>
        <p:txBody>
          <a:bodyPr/>
          <a:lstStyle/>
          <a:p>
            <a:r>
              <a:rPr lang="en-CA" dirty="0"/>
              <a:t>Your skaters name tag will have a colour indicating their group</a:t>
            </a:r>
          </a:p>
          <a:p>
            <a:pPr lvl="1"/>
            <a:r>
              <a:rPr lang="en-CA" dirty="0"/>
              <a:t>This colour does NOT reflect what stage of </a:t>
            </a:r>
            <a:r>
              <a:rPr lang="en-CA" dirty="0" err="1"/>
              <a:t>canskate</a:t>
            </a:r>
            <a:r>
              <a:rPr lang="en-CA" dirty="0"/>
              <a:t> achievement they have</a:t>
            </a:r>
          </a:p>
          <a:p>
            <a:pPr lvl="1"/>
            <a:r>
              <a:rPr lang="en-CA" dirty="0"/>
              <a:t>The groupings on the ice are to maintain coach ratio and put children together that are either at the same level or working on similar skills.</a:t>
            </a:r>
          </a:p>
          <a:p>
            <a:pPr lvl="1"/>
            <a:r>
              <a:rPr lang="en-CA" dirty="0"/>
              <a:t>Skaters may get moved from time-to-time to another group for best practice</a:t>
            </a:r>
          </a:p>
          <a:p>
            <a:pPr lvl="1"/>
            <a:r>
              <a:rPr lang="en-CA" dirty="0"/>
              <a:t>If they skate more than one day a week, they may have a different colour group on each day dependant on the balance of skaters on the ice for that day.</a:t>
            </a:r>
          </a:p>
          <a:p>
            <a:pPr lvl="1"/>
            <a:r>
              <a:rPr lang="en-CA" dirty="0"/>
              <a:t>No matter which group a skater is in, they will ALWAYS work at their personal level.</a:t>
            </a:r>
          </a:p>
        </p:txBody>
      </p:sp>
    </p:spTree>
    <p:extLst>
      <p:ext uri="{BB962C8B-B14F-4D97-AF65-F5344CB8AC3E}">
        <p14:creationId xmlns:p14="http://schemas.microsoft.com/office/powerpoint/2010/main" val="321691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3A66C-ED25-1323-4075-C0830A5CF405}"/>
              </a:ext>
            </a:extLst>
          </p:cNvPr>
          <p:cNvSpPr>
            <a:spLocks noGrp="1"/>
          </p:cNvSpPr>
          <p:nvPr>
            <p:ph type="title"/>
          </p:nvPr>
        </p:nvSpPr>
        <p:spPr/>
        <p:txBody>
          <a:bodyPr/>
          <a:lstStyle/>
          <a:p>
            <a:r>
              <a:rPr lang="en-CA" dirty="0"/>
              <a:t>Coaching Staff</a:t>
            </a:r>
          </a:p>
        </p:txBody>
      </p:sp>
      <p:sp>
        <p:nvSpPr>
          <p:cNvPr id="3" name="Content Placeholder 2">
            <a:extLst>
              <a:ext uri="{FF2B5EF4-FFF2-40B4-BE49-F238E27FC236}">
                <a16:creationId xmlns:a16="http://schemas.microsoft.com/office/drawing/2014/main" id="{9A0C033B-24D7-0303-FA66-DE8172C1EB7B}"/>
              </a:ext>
            </a:extLst>
          </p:cNvPr>
          <p:cNvSpPr>
            <a:spLocks noGrp="1"/>
          </p:cNvSpPr>
          <p:nvPr>
            <p:ph idx="1"/>
          </p:nvPr>
        </p:nvSpPr>
        <p:spPr/>
        <p:txBody>
          <a:bodyPr/>
          <a:lstStyle/>
          <a:p>
            <a:r>
              <a:rPr lang="en-CA" dirty="0"/>
              <a:t>There will be up to four professional NCCP certified coaches on the ice.</a:t>
            </a:r>
          </a:p>
          <a:p>
            <a:pPr lvl="1"/>
            <a:r>
              <a:rPr lang="en-CA" dirty="0"/>
              <a:t>They usually will be wearing a red coat, with “ coach” on the back</a:t>
            </a:r>
          </a:p>
          <a:p>
            <a:r>
              <a:rPr lang="en-CA" dirty="0"/>
              <a:t>Assisting them are our Program Assistants.</a:t>
            </a:r>
          </a:p>
          <a:p>
            <a:pPr lvl="1"/>
            <a:r>
              <a:rPr lang="en-CA" dirty="0"/>
              <a:t>Program Assistants are from our </a:t>
            </a:r>
            <a:r>
              <a:rPr lang="en-CA" dirty="0" err="1"/>
              <a:t>Starskate</a:t>
            </a:r>
            <a:r>
              <a:rPr lang="en-CA" dirty="0"/>
              <a:t> Program. They are volunteers who have undergone program assistant training.</a:t>
            </a:r>
          </a:p>
          <a:p>
            <a:pPr lvl="1"/>
            <a:r>
              <a:rPr lang="en-CA" dirty="0"/>
              <a:t>They will be wearing blue jackets and red hats. They are not required to wear helmets based on their skating level and insurance coverage. So, if you see a young person out there without a helmet, they are a program assistant.  All CANSKATERS MUST WEAR A CSA APPROVED HOCKEY STYLE HELMET.</a:t>
            </a:r>
          </a:p>
          <a:p>
            <a:pPr lvl="1"/>
            <a:endParaRPr lang="en-CA" dirty="0"/>
          </a:p>
          <a:p>
            <a:endParaRPr lang="en-CA" dirty="0"/>
          </a:p>
        </p:txBody>
      </p:sp>
    </p:spTree>
    <p:extLst>
      <p:ext uri="{BB962C8B-B14F-4D97-AF65-F5344CB8AC3E}">
        <p14:creationId xmlns:p14="http://schemas.microsoft.com/office/powerpoint/2010/main" val="3314682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DB9D-DFD2-EDA7-447C-44C35D1C9976}"/>
              </a:ext>
            </a:extLst>
          </p:cNvPr>
          <p:cNvSpPr>
            <a:spLocks noGrp="1"/>
          </p:cNvSpPr>
          <p:nvPr>
            <p:ph type="title"/>
          </p:nvPr>
        </p:nvSpPr>
        <p:spPr/>
        <p:txBody>
          <a:bodyPr/>
          <a:lstStyle/>
          <a:p>
            <a:r>
              <a:rPr lang="en-CA" dirty="0"/>
              <a:t>Healthy Kids! Active Kids! Fundraiser</a:t>
            </a:r>
          </a:p>
        </p:txBody>
      </p:sp>
      <p:sp>
        <p:nvSpPr>
          <p:cNvPr id="3" name="Content Placeholder 2">
            <a:extLst>
              <a:ext uri="{FF2B5EF4-FFF2-40B4-BE49-F238E27FC236}">
                <a16:creationId xmlns:a16="http://schemas.microsoft.com/office/drawing/2014/main" id="{497A4CA8-CBEE-D499-5C78-9258AC2E7A0F}"/>
              </a:ext>
            </a:extLst>
          </p:cNvPr>
          <p:cNvSpPr>
            <a:spLocks noGrp="1"/>
          </p:cNvSpPr>
          <p:nvPr>
            <p:ph idx="1"/>
          </p:nvPr>
        </p:nvSpPr>
        <p:spPr/>
        <p:txBody>
          <a:bodyPr>
            <a:normAutofit fontScale="92500" lnSpcReduction="10000"/>
          </a:bodyPr>
          <a:lstStyle/>
          <a:p>
            <a:r>
              <a:rPr lang="en-CA" dirty="0"/>
              <a:t>This is not mandatory however we are asking all </a:t>
            </a:r>
            <a:r>
              <a:rPr lang="en-CA" dirty="0" err="1"/>
              <a:t>Canskaters</a:t>
            </a:r>
            <a:r>
              <a:rPr lang="en-CA" dirty="0"/>
              <a:t> and </a:t>
            </a:r>
            <a:r>
              <a:rPr lang="en-CA" dirty="0" err="1"/>
              <a:t>Powerskaters</a:t>
            </a:r>
            <a:r>
              <a:rPr lang="en-CA" dirty="0"/>
              <a:t> to consider purchasing at least one item.</a:t>
            </a:r>
          </a:p>
          <a:p>
            <a:r>
              <a:rPr lang="en-CA" dirty="0"/>
              <a:t>We have been hit hard with increased operating expenses from all areas this season </a:t>
            </a:r>
            <a:r>
              <a:rPr lang="en-CA" dirty="0" err="1"/>
              <a:t>ie</a:t>
            </a:r>
            <a:r>
              <a:rPr lang="en-CA" dirty="0"/>
              <a:t> ice costs, insurance, coaching, supplies </a:t>
            </a:r>
            <a:r>
              <a:rPr lang="en-CA" dirty="0" err="1"/>
              <a:t>etc</a:t>
            </a:r>
            <a:r>
              <a:rPr lang="en-CA" dirty="0"/>
              <a:t> and we DO NOT want to pass these increases off to you by increasing registration fees.  Sports are expensive enough for families and we would rather put food on your tables than increase fees.</a:t>
            </a:r>
          </a:p>
          <a:p>
            <a:r>
              <a:rPr lang="en-CA" dirty="0"/>
              <a:t>The fundraiser is a “surf and turf” this year with items from </a:t>
            </a:r>
            <a:r>
              <a:rPr lang="en-CA" dirty="0" err="1"/>
              <a:t>Steerman’s</a:t>
            </a:r>
            <a:r>
              <a:rPr lang="en-CA" dirty="0"/>
              <a:t> Quality Meats and mussels from PEI Aqua Farms.</a:t>
            </a:r>
          </a:p>
          <a:p>
            <a:r>
              <a:rPr lang="en-CA" dirty="0"/>
              <a:t>If you want to fill your freezers and you purchase more than 10 items, you will receive a credit on your personal account as well as helping the club overall.</a:t>
            </a:r>
          </a:p>
          <a:p>
            <a:r>
              <a:rPr lang="en-CA" dirty="0"/>
              <a:t>Extra order forms are available. We will also email out a copy for printing or using digitally.</a:t>
            </a:r>
          </a:p>
        </p:txBody>
      </p:sp>
    </p:spTree>
    <p:extLst>
      <p:ext uri="{BB962C8B-B14F-4D97-AF65-F5344CB8AC3E}">
        <p14:creationId xmlns:p14="http://schemas.microsoft.com/office/powerpoint/2010/main" val="153670173"/>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otalTime>148</TotalTime>
  <Words>1314</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Nova Light</vt:lpstr>
      <vt:lpstr>Elephant</vt:lpstr>
      <vt:lpstr>ModOverlayVTI</vt:lpstr>
      <vt:lpstr>CANSKATE PARENT MEETING</vt:lpstr>
      <vt:lpstr>Welcome to Canskate</vt:lpstr>
      <vt:lpstr>Your Account</vt:lpstr>
      <vt:lpstr>E-Mail</vt:lpstr>
      <vt:lpstr>Canskate Events</vt:lpstr>
      <vt:lpstr>Notices</vt:lpstr>
      <vt:lpstr>On Ice Specifics</vt:lpstr>
      <vt:lpstr>Coaching Staff</vt:lpstr>
      <vt:lpstr>Healthy Kids! Active Kids! Fundraiser</vt:lpstr>
      <vt:lpstr>Volunteers</vt:lpstr>
      <vt:lpstr>Club Apparel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CANSKATE PARENT MEETING</dc:title>
  <dc:creator>Laurie Godfrey</dc:creator>
  <cp:lastModifiedBy>Laurie Godfrey</cp:lastModifiedBy>
  <cp:revision>3</cp:revision>
  <dcterms:created xsi:type="dcterms:W3CDTF">2023-10-02T10:22:05Z</dcterms:created>
  <dcterms:modified xsi:type="dcterms:W3CDTF">2023-10-02T20:33:56Z</dcterms:modified>
</cp:coreProperties>
</file>